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8"/>
  </p:notesMasterIdLst>
  <p:sldIdLst>
    <p:sldId id="281" r:id="rId2"/>
    <p:sldId id="270" r:id="rId3"/>
    <p:sldId id="271" r:id="rId4"/>
    <p:sldId id="272" r:id="rId5"/>
    <p:sldId id="273" r:id="rId6"/>
    <p:sldId id="274" r:id="rId7"/>
    <p:sldId id="275" r:id="rId8"/>
    <p:sldId id="282" r:id="rId9"/>
    <p:sldId id="276" r:id="rId10"/>
    <p:sldId id="284" r:id="rId11"/>
    <p:sldId id="277" r:id="rId12"/>
    <p:sldId id="278" r:id="rId13"/>
    <p:sldId id="283" r:id="rId14"/>
    <p:sldId id="279" r:id="rId15"/>
    <p:sldId id="280" r:id="rId16"/>
    <p:sldId id="269" r:id="rId17"/>
  </p:sldIdLst>
  <p:sldSz cx="9144000" cy="5143500" type="screen16x9"/>
  <p:notesSz cx="6858000" cy="9144000"/>
  <p:embeddedFontLs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Oswald" pitchFamily="2" charset="77"/>
      <p:regular r:id="rId23"/>
      <p:bold r:id="rId24"/>
    </p:embeddedFont>
    <p:embeddedFont>
      <p:font typeface="Playfair Display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F32"/>
    <a:srgbClr val="A6A6A6"/>
    <a:srgbClr val="363636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4A6536-3D50-452C-AE2C-5C7D34AA5160}">
  <a:tblStyle styleId="{434A6536-3D50-452C-AE2C-5C7D34AA51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2"/>
  </p:normalViewPr>
  <p:slideViewPr>
    <p:cSldViewPr snapToGrid="0">
      <p:cViewPr varScale="1">
        <p:scale>
          <a:sx n="134" d="100"/>
          <a:sy n="134" d="100"/>
        </p:scale>
        <p:origin x="69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6" d="100"/>
        <a:sy n="13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Low injection rate among males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1100" dirty="0">
                <a:solidFill>
                  <a:srgbClr val="333333"/>
                </a:solidFill>
              </a:rPr>
              <a:t>In this cross-sectional study of the National Health and Nutrition Examination Survey (NHANES) 2013-2014, the overall genital HPV infection prevalence among 1868 men was 45.2%, which appears to be widespread among all age groups, with a low HPV vaccination rate of 10.7%.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74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743f630c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743f630c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38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743f630c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743f630c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378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743f630c5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743f630c5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726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43f630c5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43f630c5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967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743f630c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743f630c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74041fca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74041fca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amount of online posts about HPV vaccine injection in male and female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most commonly used keywords when discussing HPV vaccine injection in males and females 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general attitudes toward male HPV vaccine injection (pro-/anti-/neutral) 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reasons/arguments relating to male vaccination presented in their discussion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02524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74041fca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74041fca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imes New Roman"/>
              <a:buChar char="●"/>
            </a:pPr>
            <a:r>
              <a:rPr lang="en" sz="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Extant researches about online discussion relating to HPV vaccine injection have been commonly conducted in U.S. and Japan.</a:t>
            </a:r>
            <a:endParaRPr sz="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imes New Roman"/>
              <a:buChar char="●"/>
            </a:pPr>
            <a:r>
              <a:rPr lang="en" sz="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Summary:</a:t>
            </a:r>
            <a:endParaRPr sz="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imes New Roman"/>
              <a:buChar char="○"/>
            </a:pPr>
            <a:r>
              <a:rPr lang="en" sz="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search on search engines (e.g. Google) + texting mining analysis</a:t>
            </a:r>
            <a:endParaRPr sz="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imes New Roman"/>
              <a:buChar char="○"/>
            </a:pPr>
            <a:r>
              <a:rPr lang="en" sz="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search on microblog platform (e.g. Twitter) + supervised machine learning + topic modeling </a:t>
            </a:r>
            <a:endParaRPr sz="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imes New Roman"/>
              <a:buChar char="○"/>
            </a:pPr>
            <a:r>
              <a:rPr lang="en" sz="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search on social networking site (e.g. Facebook)+ social network analysis + gender modeling + text analysis </a:t>
            </a:r>
            <a:endParaRPr sz="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imes New Roman"/>
              <a:buChar char="●"/>
            </a:pPr>
            <a:r>
              <a:rPr lang="en" sz="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Focus:</a:t>
            </a:r>
            <a:endParaRPr sz="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imes New Roman"/>
              <a:buChar char="○"/>
            </a:pPr>
            <a:r>
              <a:rPr lang="en" sz="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comparison between pro-HPV vaccine injection websites and anti-HPV vaccine injection websites</a:t>
            </a:r>
            <a:endParaRPr sz="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imes New Roman"/>
              <a:buChar char="○"/>
            </a:pPr>
            <a:r>
              <a:rPr lang="en" sz="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 between message claim and authors’ expertise </a:t>
            </a:r>
            <a:endParaRPr sz="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imes New Roman"/>
              <a:buChar char="○"/>
            </a:pPr>
            <a:r>
              <a:rPr lang="en" sz="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between socioeconomic indicators and HPV vaccine-related information coverage </a:t>
            </a:r>
            <a:endParaRPr sz="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Playfair Display"/>
              <a:buChar char="○"/>
            </a:pPr>
            <a:r>
              <a:rPr lang="en" sz="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Anti-HPV vaccination movement: networked properties of anti-vaccination communities &amp; types of anti-vaccination discourses</a:t>
            </a:r>
            <a:endParaRPr sz="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77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00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4041fca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4041fca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collect: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Male：All</a:t>
            </a:r>
            <a:r>
              <a:rPr lang="en" sz="12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forum posts and comments together with online users’ descriptive information have been collected. </a:t>
            </a:r>
            <a:endParaRPr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Female：All</a:t>
            </a:r>
            <a:r>
              <a:rPr lang="en" sz="12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forum posts together with online users’ descriptive information have been collected. 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2177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4041fca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4041fca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collect: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Male：All</a:t>
            </a:r>
            <a:r>
              <a:rPr lang="en" sz="12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forum posts and comments together with online users’ descriptive information have been collected. </a:t>
            </a:r>
            <a:endParaRPr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Female：All</a:t>
            </a:r>
            <a:r>
              <a:rPr lang="en" sz="12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forum posts together with online users’ descriptive information have been collected. 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32264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743f630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743f630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819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743f630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743f630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312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743f630c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743f630c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67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foL3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B6DF87-21DB-1149-898B-485EAC422C9A}"/>
              </a:ext>
            </a:extLst>
          </p:cNvPr>
          <p:cNvSpPr/>
          <p:nvPr/>
        </p:nvSpPr>
        <p:spPr>
          <a:xfrm>
            <a:off x="0" y="0"/>
            <a:ext cx="9144000" cy="2756867"/>
          </a:xfrm>
          <a:prstGeom prst="rect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BFBAB7-FA71-4D4A-AE9C-E759B4E3AAB1}"/>
              </a:ext>
            </a:extLst>
          </p:cNvPr>
          <p:cNvSpPr/>
          <p:nvPr/>
        </p:nvSpPr>
        <p:spPr>
          <a:xfrm>
            <a:off x="936826" y="939268"/>
            <a:ext cx="7501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600" dirty="0">
                <a:solidFill>
                  <a:schemeClr val="bg1"/>
                </a:solidFill>
              </a:rPr>
              <a:t>Examining Online Discussion on Male’s HPV Vaccination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09A7C-BDA0-AF46-82BD-C6071EB3373B}"/>
              </a:ext>
            </a:extLst>
          </p:cNvPr>
          <p:cNvSpPr/>
          <p:nvPr/>
        </p:nvSpPr>
        <p:spPr>
          <a:xfrm>
            <a:off x="2286000" y="3245756"/>
            <a:ext cx="4572000" cy="133940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HK" sz="18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SU Youzhen  55543403 </a:t>
            </a:r>
          </a:p>
          <a:p>
            <a:pPr lvl="0" algn="ctr">
              <a:lnSpc>
                <a:spcPct val="115000"/>
              </a:lnSpc>
            </a:pPr>
            <a:r>
              <a:rPr lang="en-HK" sz="18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Chu </a:t>
            </a:r>
            <a:r>
              <a:rPr lang="en-HK" sz="1800" dirty="0" err="1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Tse</a:t>
            </a:r>
            <a:r>
              <a:rPr lang="en-HK" sz="18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Hang  53030350 </a:t>
            </a:r>
          </a:p>
          <a:p>
            <a:pPr lvl="0" algn="ctr">
              <a:lnSpc>
                <a:spcPct val="115000"/>
              </a:lnSpc>
            </a:pPr>
            <a:r>
              <a:rPr lang="en-HK" sz="18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FAN Fei  55529250 </a:t>
            </a:r>
          </a:p>
          <a:p>
            <a:pPr lvl="0" algn="ctr">
              <a:lnSpc>
                <a:spcPct val="115000"/>
              </a:lnSpc>
            </a:pPr>
            <a:r>
              <a:rPr lang="en-HK" sz="18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WANG Sai  54939553</a:t>
            </a:r>
            <a:endParaRPr lang="en-HK" sz="1800" dirty="0">
              <a:solidFill>
                <a:srgbClr val="3636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F905A1-B27C-FA40-8C80-D05857B4634A}"/>
              </a:ext>
            </a:extLst>
          </p:cNvPr>
          <p:cNvSpPr/>
          <p:nvPr/>
        </p:nvSpPr>
        <p:spPr>
          <a:xfrm>
            <a:off x="936826" y="740780"/>
            <a:ext cx="7292051" cy="1597306"/>
          </a:xfrm>
          <a:prstGeom prst="rect">
            <a:avLst/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11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A236927-B10C-254D-A049-BC7D3C916373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820F2-391E-FF4B-A074-036DD5B9DB37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AE2D5-7FD1-414B-B17C-980C75A05B32}"/>
              </a:ext>
            </a:extLst>
          </p:cNvPr>
          <p:cNvSpPr txBox="1"/>
          <p:nvPr/>
        </p:nvSpPr>
        <p:spPr>
          <a:xfrm>
            <a:off x="3230927" y="176953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6A6A6"/>
                </a:solidFill>
              </a:rPr>
              <a:t>DATA ANALYSIS</a:t>
            </a:r>
          </a:p>
        </p:txBody>
      </p:sp>
      <p:pic>
        <p:nvPicPr>
          <p:cNvPr id="3" name="Picture 2" descr="A screenshot of text&#13;&#10;&#13;&#10;Description automatically generated">
            <a:extLst>
              <a:ext uri="{FF2B5EF4-FFF2-40B4-BE49-F238E27FC236}">
                <a16:creationId xmlns:a16="http://schemas.microsoft.com/office/drawing/2014/main" id="{06C76340-38A2-3F41-B89F-247837E22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1" y="913955"/>
            <a:ext cx="8181975" cy="39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61DFB3E-3DBB-3040-88AD-3121D66474B3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76360-8E8C-6A4E-97C7-EA0F9DAC97BA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</a:rPr>
              <a:t>6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3FF39-C8EF-5149-B355-877FEDF2630C}"/>
              </a:ext>
            </a:extLst>
          </p:cNvPr>
          <p:cNvSpPr txBox="1"/>
          <p:nvPr/>
        </p:nvSpPr>
        <p:spPr>
          <a:xfrm>
            <a:off x="3230927" y="176953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6A6A6"/>
                </a:solidFill>
              </a:rPr>
              <a:t>RESULTS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2495A42-6EC3-4D40-8980-118E7C4A44F9}"/>
              </a:ext>
            </a:extLst>
          </p:cNvPr>
          <p:cNvSpPr/>
          <p:nvPr/>
        </p:nvSpPr>
        <p:spPr>
          <a:xfrm>
            <a:off x="425979" y="968927"/>
            <a:ext cx="510469" cy="350874"/>
          </a:xfrm>
          <a:prstGeom prst="roundRect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1C15CF-3738-2548-A0E9-7AFAF6BA2246}"/>
              </a:ext>
            </a:extLst>
          </p:cNvPr>
          <p:cNvSpPr/>
          <p:nvPr/>
        </p:nvSpPr>
        <p:spPr>
          <a:xfrm>
            <a:off x="862018" y="955296"/>
            <a:ext cx="8569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SzPts val="1800"/>
            </a:pPr>
            <a:r>
              <a:rPr lang="en-HK" sz="1800" dirty="0">
                <a:solidFill>
                  <a:srgbClr val="363636"/>
                </a:solidFill>
              </a:rPr>
              <a:t>How many online posts about HPV vaccination in male and female on reddit?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51BDFF-0861-B146-8EF9-021584FB7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77" y="1717102"/>
            <a:ext cx="4978400" cy="339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9373F0-6D3D-A048-A7A8-D74809C72C77}"/>
              </a:ext>
            </a:extLst>
          </p:cNvPr>
          <p:cNvSpPr/>
          <p:nvPr/>
        </p:nvSpPr>
        <p:spPr>
          <a:xfrm>
            <a:off x="5791200" y="209550"/>
            <a:ext cx="381000" cy="295275"/>
          </a:xfrm>
          <a:prstGeom prst="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28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61DFB3E-3DBB-3040-88AD-3121D66474B3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76360-8E8C-6A4E-97C7-EA0F9DAC97BA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</a:rPr>
              <a:t>6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3FF39-C8EF-5149-B355-877FEDF2630C}"/>
              </a:ext>
            </a:extLst>
          </p:cNvPr>
          <p:cNvSpPr txBox="1"/>
          <p:nvPr/>
        </p:nvSpPr>
        <p:spPr>
          <a:xfrm>
            <a:off x="3230927" y="176953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6A6A6"/>
                </a:solidFill>
              </a:rPr>
              <a:t>RESULTS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306852-A81A-B440-8FB0-E52FD755059F}"/>
              </a:ext>
            </a:extLst>
          </p:cNvPr>
          <p:cNvSpPr/>
          <p:nvPr/>
        </p:nvSpPr>
        <p:spPr>
          <a:xfrm>
            <a:off x="209550" y="961339"/>
            <a:ext cx="510469" cy="350874"/>
          </a:xfrm>
          <a:prstGeom prst="roundRect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1DBC9-24E8-AC44-98B6-A76436DADEAC}"/>
              </a:ext>
            </a:extLst>
          </p:cNvPr>
          <p:cNvSpPr/>
          <p:nvPr/>
        </p:nvSpPr>
        <p:spPr>
          <a:xfrm>
            <a:off x="835076" y="813611"/>
            <a:ext cx="8308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363636"/>
                </a:solidFill>
              </a:rPr>
              <a:t>What are the most commonly used keywords when discussing HPV vaccination in male and female? (Is there gender difference in the keyword use?)</a:t>
            </a:r>
          </a:p>
        </p:txBody>
      </p:sp>
      <p:pic>
        <p:nvPicPr>
          <p:cNvPr id="11" name="Google Shape;126;p23">
            <a:extLst>
              <a:ext uri="{FF2B5EF4-FFF2-40B4-BE49-F238E27FC236}">
                <a16:creationId xmlns:a16="http://schemas.microsoft.com/office/drawing/2014/main" id="{C845221C-4DAB-B142-97F9-10D24A8661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51" y="1528981"/>
            <a:ext cx="3418898" cy="340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B07C5-A7F5-DC4C-BB4A-B21029B3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225" y="1861707"/>
            <a:ext cx="4575554" cy="31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78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61DFB3E-3DBB-3040-88AD-3121D66474B3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76360-8E8C-6A4E-97C7-EA0F9DAC97BA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</a:rPr>
              <a:t>6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3FF39-C8EF-5149-B355-877FEDF2630C}"/>
              </a:ext>
            </a:extLst>
          </p:cNvPr>
          <p:cNvSpPr txBox="1"/>
          <p:nvPr/>
        </p:nvSpPr>
        <p:spPr>
          <a:xfrm>
            <a:off x="3230927" y="176953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6A6A6"/>
                </a:solidFill>
              </a:rPr>
              <a:t>RESULTS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306852-A81A-B440-8FB0-E52FD755059F}"/>
              </a:ext>
            </a:extLst>
          </p:cNvPr>
          <p:cNvSpPr/>
          <p:nvPr/>
        </p:nvSpPr>
        <p:spPr>
          <a:xfrm>
            <a:off x="209550" y="961339"/>
            <a:ext cx="510469" cy="350874"/>
          </a:xfrm>
          <a:prstGeom prst="roundRect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1DBC9-24E8-AC44-98B6-A76436DADEAC}"/>
              </a:ext>
            </a:extLst>
          </p:cNvPr>
          <p:cNvSpPr/>
          <p:nvPr/>
        </p:nvSpPr>
        <p:spPr>
          <a:xfrm>
            <a:off x="835076" y="813611"/>
            <a:ext cx="8308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363636"/>
                </a:solidFill>
              </a:rPr>
              <a:t>What are the most commonly used keywords when discussing HPV vaccination in male and female? (Is there gender difference in the keyword use?)</a:t>
            </a:r>
          </a:p>
        </p:txBody>
      </p:sp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3C21833-5039-9F41-A137-BA6E5FB4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76" y="1771649"/>
            <a:ext cx="2806032" cy="279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4ED9E-4E3B-964B-AAC5-B6477839C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933" y="1771649"/>
            <a:ext cx="4417042" cy="29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4818"/>
            <a:ext cx="9158507" cy="1668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6DEAB79-9FCE-C74B-859B-75C519E95B97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5158B-0FC8-164E-9E52-A6B35495402E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</a:rPr>
              <a:t>6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04391-8130-DF4C-9483-9FCA9AB4E4A0}"/>
              </a:ext>
            </a:extLst>
          </p:cNvPr>
          <p:cNvSpPr txBox="1"/>
          <p:nvPr/>
        </p:nvSpPr>
        <p:spPr>
          <a:xfrm>
            <a:off x="3230927" y="176953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6A6A6"/>
                </a:solidFill>
              </a:rPr>
              <a:t>RESULTS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86E6AC-6054-1D4C-B6CA-EE90F321D158}"/>
              </a:ext>
            </a:extLst>
          </p:cNvPr>
          <p:cNvSpPr/>
          <p:nvPr/>
        </p:nvSpPr>
        <p:spPr>
          <a:xfrm>
            <a:off x="762624" y="676208"/>
            <a:ext cx="513097" cy="350874"/>
          </a:xfrm>
          <a:prstGeom prst="roundRect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B2FFAB-CA30-5847-94DF-99F92ADCB8B4}"/>
              </a:ext>
            </a:extLst>
          </p:cNvPr>
          <p:cNvSpPr/>
          <p:nvPr/>
        </p:nvSpPr>
        <p:spPr>
          <a:xfrm>
            <a:off x="1447793" y="666979"/>
            <a:ext cx="7384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363636"/>
                </a:solidFill>
              </a:rPr>
              <a:t>What is the general attitude toward male HPV vaccination?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B6119-82D3-0C4E-9441-C8684F8D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92" y="833317"/>
            <a:ext cx="3989107" cy="25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5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Google Shape;144;p25"/>
          <p:cNvGraphicFramePr/>
          <p:nvPr>
            <p:extLst>
              <p:ext uri="{D42A27DB-BD31-4B8C-83A1-F6EECF244321}">
                <p14:modId xmlns:p14="http://schemas.microsoft.com/office/powerpoint/2010/main" val="3459232355"/>
              </p:ext>
            </p:extLst>
          </p:nvPr>
        </p:nvGraphicFramePr>
        <p:xfrm>
          <a:off x="638453" y="1168506"/>
          <a:ext cx="8172171" cy="3728385"/>
        </p:xfrm>
        <a:graphic>
          <a:graphicData uri="http://schemas.openxmlformats.org/drawingml/2006/table">
            <a:tbl>
              <a:tblPr>
                <a:noFill/>
                <a:tableStyleId>{434A6536-3D50-452C-AE2C-5C7D34AA5160}</a:tableStyleId>
              </a:tblPr>
              <a:tblGrid>
                <a:gridCol w="2440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2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Aharoni" panose="020F0502020204030204" pitchFamily="34" charset="0"/>
                          <a:sym typeface="Times New Roman"/>
                        </a:rPr>
                        <a:t>Topic</a:t>
                      </a:r>
                      <a:endParaRPr sz="1200" dirty="0">
                        <a:latin typeface="+mn-lt"/>
                        <a:ea typeface="Times New Roman"/>
                        <a:cs typeface="Aharoni" panose="020F0502020204030204" pitchFamily="34" charset="0"/>
                        <a:sym typeface="Times New Roman"/>
                      </a:endParaRPr>
                    </a:p>
                  </a:txBody>
                  <a:tcPr marL="68575" marR="68575" marT="91425" marB="91425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BF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Aharoni" panose="020F0502020204030204" pitchFamily="34" charset="0"/>
                          <a:sym typeface="Times New Roman"/>
                        </a:rPr>
                        <a:t>Associated Words</a:t>
                      </a:r>
                      <a:endParaRPr sz="1200" dirty="0">
                        <a:latin typeface="+mn-lt"/>
                        <a:ea typeface="Times New Roman"/>
                        <a:cs typeface="Aharoni" panose="020F0502020204030204" pitchFamily="34" charset="0"/>
                        <a:sym typeface="Times New Roman"/>
                      </a:endParaRPr>
                    </a:p>
                  </a:txBody>
                  <a:tcPr marL="68575" marR="68575" marT="91425" marB="91425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BF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Recommendation for boys to take HPV vaccine as girls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Vaccine, give, male, boy, girl, </a:t>
                      </a:r>
                      <a:r>
                        <a:rPr lang="en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hpv_vaccine</a:t>
                      </a: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, vaccinate, age, vaccination, reason, female, benefit, child, recommend, protect, Gardasil, effect, effective, parent, vaccinated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Debate on gender difference on HPV vaccination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Man, woman, issue, problem, care, feminist, gender, fuck, treat, group, argument, work, support, great, shit, person, world, big, small, </a:t>
                      </a:r>
                      <a:r>
                        <a:rPr lang="en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dont_think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Cost and policy regard with Male’s HPV vaccine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Doctor, pay, free, cost, cover, money, work, shot, government, 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Year, live, insurance, health, treatment, state, provide, medical, </a:t>
                      </a:r>
                      <a:r>
                        <a:rPr lang="en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side_effect</a:t>
                      </a: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, Canada, country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Relationships between cancer and HPV infection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Hpv</a:t>
                      </a: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, cancer, strain, virus, </a:t>
                      </a:r>
                      <a:r>
                        <a:rPr lang="en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cervical_cancer</a:t>
                      </a: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, disease, wart, test, risk, population, type, prevent, spread, infection, partner, chance, common, protect, body, </a:t>
                      </a:r>
                      <a:r>
                        <a:rPr lang="en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genital_wart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Argument on risks and negative effects of HPV vaccine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Point, find, study, risk, case, time, post, number, show, read, question, link, rate, comment, high, research, fact, edit, article, source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658852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732BA37F-DAE1-944C-8368-B845CF189210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7417EB-3DA2-5C4E-90F1-EAEA7520357C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</a:rPr>
              <a:t>6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E554A-0EBE-8045-9746-0695A117DC18}"/>
              </a:ext>
            </a:extLst>
          </p:cNvPr>
          <p:cNvSpPr txBox="1"/>
          <p:nvPr/>
        </p:nvSpPr>
        <p:spPr>
          <a:xfrm>
            <a:off x="3230927" y="176953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6A6A6"/>
                </a:solidFill>
              </a:rPr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B624E6-A6D9-584A-8ED1-8DC22025870D}"/>
              </a:ext>
            </a:extLst>
          </p:cNvPr>
          <p:cNvSpPr/>
          <p:nvPr/>
        </p:nvSpPr>
        <p:spPr>
          <a:xfrm>
            <a:off x="1280111" y="583016"/>
            <a:ext cx="8419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SzPts val="1800"/>
            </a:pPr>
            <a:r>
              <a:rPr lang="en-HK" sz="1800" dirty="0">
                <a:solidFill>
                  <a:srgbClr val="363636"/>
                </a:solidFill>
              </a:rPr>
              <a:t>What are the main arguments when discussing male HPV vaccination?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FEE3E7-9525-0540-A45C-965B39BDA0EB}"/>
              </a:ext>
            </a:extLst>
          </p:cNvPr>
          <p:cNvSpPr/>
          <p:nvPr/>
        </p:nvSpPr>
        <p:spPr>
          <a:xfrm>
            <a:off x="638454" y="583016"/>
            <a:ext cx="641657" cy="350874"/>
          </a:xfrm>
          <a:prstGeom prst="roundRect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3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D421BEA4-FB71-4646-8343-190F5F4F2CC3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6CB88-D5BA-DD42-AF86-EB0E5BFDCFA7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</a:rPr>
              <a:t>7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18D91-744D-5D43-82DF-E785CBC6BFFB}"/>
              </a:ext>
            </a:extLst>
          </p:cNvPr>
          <p:cNvSpPr txBox="1"/>
          <p:nvPr/>
        </p:nvSpPr>
        <p:spPr>
          <a:xfrm>
            <a:off x="3230927" y="176953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6A6A6"/>
                </a:solidFill>
              </a:rPr>
              <a:t>DISCUSSION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21238A-6B32-134C-BED1-4124CE3EE5F5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8AA0A-C5F8-5149-AE67-9B14A5555DEA}"/>
              </a:ext>
            </a:extLst>
          </p:cNvPr>
          <p:cNvSpPr txBox="1"/>
          <p:nvPr/>
        </p:nvSpPr>
        <p:spPr>
          <a:xfrm>
            <a:off x="600075" y="843066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B16AF1-DC04-5544-AC46-8A206DBC7F0D}"/>
              </a:ext>
            </a:extLst>
          </p:cNvPr>
          <p:cNvSpPr/>
          <p:nvPr/>
        </p:nvSpPr>
        <p:spPr>
          <a:xfrm>
            <a:off x="636142" y="1411056"/>
            <a:ext cx="2472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rgbClr val="F9BF32"/>
                </a:solidFill>
                <a:latin typeface="+mn-lt"/>
              </a:rPr>
              <a:t>Why this topic?</a:t>
            </a:r>
            <a:endParaRPr lang="en-US" sz="2400" b="1" dirty="0">
              <a:solidFill>
                <a:srgbClr val="F9BF32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4B42F1-85CE-DB43-8A4B-AB626F6D7AF0}"/>
              </a:ext>
            </a:extLst>
          </p:cNvPr>
          <p:cNvSpPr/>
          <p:nvPr/>
        </p:nvSpPr>
        <p:spPr>
          <a:xfrm>
            <a:off x="636142" y="1872721"/>
            <a:ext cx="2766277" cy="2708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HK" sz="16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experience: daily life observation</a:t>
            </a: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HK" sz="16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latest news reporting about HPV vaccine injection in HK universities &amp; online discussion </a:t>
            </a:r>
          </a:p>
        </p:txBody>
      </p:sp>
      <p:pic>
        <p:nvPicPr>
          <p:cNvPr id="6" name="Google Shape;67;p14">
            <a:extLst>
              <a:ext uri="{FF2B5EF4-FFF2-40B4-BE49-F238E27FC236}">
                <a16:creationId xmlns:a16="http://schemas.microsoft.com/office/drawing/2014/main" id="{4A66CEA4-EFA2-4C45-8E4E-3379976D87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32036" y="924527"/>
            <a:ext cx="2867438" cy="37011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87F7E0-D146-3B4D-80A1-DC79F3DA71BD}"/>
              </a:ext>
            </a:extLst>
          </p:cNvPr>
          <p:cNvSpPr/>
          <p:nvPr/>
        </p:nvSpPr>
        <p:spPr>
          <a:xfrm>
            <a:off x="4177982" y="914399"/>
            <a:ext cx="1212112" cy="3721395"/>
          </a:xfrm>
          <a:prstGeom prst="rect">
            <a:avLst/>
          </a:prstGeom>
          <a:solidFill>
            <a:srgbClr val="F9BF32">
              <a:alpha val="6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3CBB3-4CAC-9144-86C0-E6C7ABC57261}"/>
              </a:ext>
            </a:extLst>
          </p:cNvPr>
          <p:cNvSpPr/>
          <p:nvPr/>
        </p:nvSpPr>
        <p:spPr>
          <a:xfrm>
            <a:off x="7637108" y="914399"/>
            <a:ext cx="1212112" cy="3721395"/>
          </a:xfrm>
          <a:prstGeom prst="rect">
            <a:avLst/>
          </a:prstGeom>
          <a:solidFill>
            <a:srgbClr val="36363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80B41-B1B4-8D46-AB6D-41C0AAFF5DE2}"/>
              </a:ext>
            </a:extLst>
          </p:cNvPr>
          <p:cNvSpPr/>
          <p:nvPr/>
        </p:nvSpPr>
        <p:spPr>
          <a:xfrm>
            <a:off x="4478556" y="1022949"/>
            <a:ext cx="4665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000" b="1" dirty="0">
                <a:solidFill>
                  <a:schemeClr val="bg1"/>
                </a:solidFill>
              </a:rPr>
              <a:t>特價</a:t>
            </a:r>
            <a:r>
              <a:rPr lang="en-US" altLang="zh-TW" sz="2000" b="1" dirty="0">
                <a:solidFill>
                  <a:schemeClr val="bg1"/>
                </a:solidFill>
              </a:rPr>
              <a:t>HPV</a:t>
            </a:r>
            <a:r>
              <a:rPr lang="zh-TW" altLang="en-US" sz="2000" b="1" dirty="0">
                <a:solidFill>
                  <a:schemeClr val="bg1"/>
                </a:solidFill>
              </a:rPr>
              <a:t>針浸大</a:t>
            </a:r>
            <a:r>
              <a:rPr lang="en-US" altLang="zh-TW" sz="2000" b="1" dirty="0">
                <a:solidFill>
                  <a:schemeClr val="bg1"/>
                </a:solidFill>
              </a:rPr>
              <a:t>300</a:t>
            </a:r>
            <a:r>
              <a:rPr lang="zh-TW" altLang="en-US" sz="2000" b="1" dirty="0">
                <a:solidFill>
                  <a:schemeClr val="bg1"/>
                </a:solidFill>
              </a:rPr>
              <a:t>人通宵排隊攞籌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A2CF8-B70B-0741-9DC5-B6F18190BF39}"/>
              </a:ext>
            </a:extLst>
          </p:cNvPr>
          <p:cNvSpPr/>
          <p:nvPr/>
        </p:nvSpPr>
        <p:spPr>
          <a:xfrm>
            <a:off x="4316211" y="4688133"/>
            <a:ext cx="64079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HK" sz="1100" dirty="0">
                <a:solidFill>
                  <a:srgbClr val="A6A6A6"/>
                </a:solidFill>
              </a:rPr>
              <a:t>News source and photo credit: Yahoo News HK </a:t>
            </a:r>
            <a:r>
              <a:rPr lang="en-HK" sz="1100" u="sng" dirty="0">
                <a:solidFill>
                  <a:srgbClr val="A6A6A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https://bit.ly/2zfoL3N</a:t>
            </a:r>
            <a:r>
              <a:rPr lang="en-HK" sz="1100" dirty="0">
                <a:solidFill>
                  <a:srgbClr val="A6A6A6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2D577-B2DD-AF4D-8E9A-2991C56E4771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9816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09FB18-46BA-F24C-A68A-F4DE2CC924EB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9BF32">
              <a:alpha val="6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4D5599-B5BD-D741-8192-1FF990FE4979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63636">
              <a:alpha val="6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2800AB-5C3F-1549-9A9D-53003E67CE0F}"/>
              </a:ext>
            </a:extLst>
          </p:cNvPr>
          <p:cNvSpPr/>
          <p:nvPr/>
        </p:nvSpPr>
        <p:spPr>
          <a:xfrm>
            <a:off x="393405" y="1892958"/>
            <a:ext cx="37958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363636"/>
                </a:solidFill>
              </a:rPr>
              <a:t>In a National Health and Nutrition Examination Survey (NHANES, 2013-2014) of 1,868 men from ages 18 to 59, the prevalence of genital HPV infection was </a:t>
            </a:r>
            <a:r>
              <a:rPr lang="en-HK" sz="2800" b="1" dirty="0">
                <a:solidFill>
                  <a:srgbClr val="363636"/>
                </a:solidFill>
              </a:rPr>
              <a:t>45.2%</a:t>
            </a:r>
            <a:r>
              <a:rPr lang="en-HK" sz="1800" dirty="0">
                <a:solidFill>
                  <a:srgbClr val="363636"/>
                </a:solidFill>
              </a:rPr>
              <a:t>, but only </a:t>
            </a:r>
            <a:r>
              <a:rPr lang="en-HK" sz="2800" b="1" dirty="0">
                <a:solidFill>
                  <a:srgbClr val="363636"/>
                </a:solidFill>
              </a:rPr>
              <a:t>10.7%</a:t>
            </a:r>
            <a:r>
              <a:rPr lang="en-HK" sz="1800" dirty="0">
                <a:solidFill>
                  <a:srgbClr val="363636"/>
                </a:solidFill>
              </a:rPr>
              <a:t> were vaccinated against HPV.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E5C97-0334-9449-B29C-79970C8BF536}"/>
              </a:ext>
            </a:extLst>
          </p:cNvPr>
          <p:cNvSpPr/>
          <p:nvPr/>
        </p:nvSpPr>
        <p:spPr>
          <a:xfrm>
            <a:off x="5049522" y="1892958"/>
            <a:ext cx="37958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en-HK" sz="1800" dirty="0">
                <a:solidFill>
                  <a:srgbClr val="F9BF32"/>
                </a:solidFill>
              </a:rPr>
              <a:t>The 2016 National Immunization Survey-Teen (NIS-Teen) shows that </a:t>
            </a:r>
            <a:r>
              <a:rPr lang="en-HK" sz="2800" b="1" dirty="0">
                <a:solidFill>
                  <a:srgbClr val="F9BF32"/>
                </a:solidFill>
              </a:rPr>
              <a:t>56%</a:t>
            </a:r>
            <a:r>
              <a:rPr lang="en-HK" sz="1800" dirty="0">
                <a:solidFill>
                  <a:srgbClr val="F9BF32"/>
                </a:solidFill>
              </a:rPr>
              <a:t> of boys received at least the first dose, compared with </a:t>
            </a:r>
            <a:r>
              <a:rPr lang="en-HK" sz="2800" b="1" dirty="0">
                <a:solidFill>
                  <a:srgbClr val="F9BF32"/>
                </a:solidFill>
              </a:rPr>
              <a:t>65%</a:t>
            </a:r>
            <a:r>
              <a:rPr lang="en-HK" sz="2800" dirty="0">
                <a:solidFill>
                  <a:srgbClr val="F9BF32"/>
                </a:solidFill>
              </a:rPr>
              <a:t> </a:t>
            </a:r>
            <a:r>
              <a:rPr lang="en-HK" sz="1800" dirty="0">
                <a:solidFill>
                  <a:srgbClr val="F9BF32"/>
                </a:solidFill>
              </a:rPr>
              <a:t>of girls.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B0A8D-3D7F-A848-A3C4-61E949AB9F4C}"/>
              </a:ext>
            </a:extLst>
          </p:cNvPr>
          <p:cNvSpPr/>
          <p:nvPr/>
        </p:nvSpPr>
        <p:spPr>
          <a:xfrm>
            <a:off x="807100" y="797520"/>
            <a:ext cx="7077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b="1" dirty="0">
                <a:solidFill>
                  <a:schemeClr val="bg1"/>
                </a:solidFill>
              </a:rPr>
              <a:t>Discrepancy between ideal and reality...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3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89D672D-AF90-FE42-B0EF-DA383D09FA66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9B38F-EED7-5841-8DD7-9C642BA9166D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C651A-E60E-5C47-8E64-A5782E82F97C}"/>
              </a:ext>
            </a:extLst>
          </p:cNvPr>
          <p:cNvSpPr txBox="1"/>
          <p:nvPr/>
        </p:nvSpPr>
        <p:spPr>
          <a:xfrm>
            <a:off x="2987749" y="407785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6A6A6"/>
                </a:solidFill>
              </a:rPr>
              <a:t>RESEARCH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B54BF42-4EF1-8E4A-9B7D-0F6A2F4CE750}"/>
              </a:ext>
            </a:extLst>
          </p:cNvPr>
          <p:cNvSpPr/>
          <p:nvPr/>
        </p:nvSpPr>
        <p:spPr>
          <a:xfrm>
            <a:off x="861971" y="1231483"/>
            <a:ext cx="510469" cy="350874"/>
          </a:xfrm>
          <a:prstGeom prst="roundRect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5F3F61-5619-E14F-AAC3-2CB262A15CD0}"/>
              </a:ext>
            </a:extLst>
          </p:cNvPr>
          <p:cNvSpPr/>
          <p:nvPr/>
        </p:nvSpPr>
        <p:spPr>
          <a:xfrm>
            <a:off x="1372439" y="1096280"/>
            <a:ext cx="7112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SzPts val="1800"/>
            </a:pPr>
            <a:r>
              <a:rPr lang="en-HK" sz="1800" dirty="0">
                <a:solidFill>
                  <a:srgbClr val="363636"/>
                </a:solidFill>
              </a:rPr>
              <a:t>How many online posts about HPV vaccination in male and female on reddit?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8E2D303-4D41-5F47-87B1-B5173A958969}"/>
              </a:ext>
            </a:extLst>
          </p:cNvPr>
          <p:cNvSpPr/>
          <p:nvPr/>
        </p:nvSpPr>
        <p:spPr>
          <a:xfrm>
            <a:off x="861971" y="2215649"/>
            <a:ext cx="510469" cy="350874"/>
          </a:xfrm>
          <a:prstGeom prst="roundRect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4B2828-7829-564A-A13F-13B140F78A78}"/>
              </a:ext>
            </a:extLst>
          </p:cNvPr>
          <p:cNvSpPr/>
          <p:nvPr/>
        </p:nvSpPr>
        <p:spPr>
          <a:xfrm>
            <a:off x="1500030" y="2010439"/>
            <a:ext cx="7112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363636"/>
                </a:solidFill>
              </a:rPr>
              <a:t>What are the most commonly used keywords when discussing HPV vaccination in male and female? (Is there gender difference in the keyword use?)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B2A91FE-E5FB-E44D-8537-831FA47591A7}"/>
              </a:ext>
            </a:extLst>
          </p:cNvPr>
          <p:cNvSpPr/>
          <p:nvPr/>
        </p:nvSpPr>
        <p:spPr>
          <a:xfrm>
            <a:off x="861971" y="3313618"/>
            <a:ext cx="510469" cy="350874"/>
          </a:xfrm>
          <a:prstGeom prst="roundRect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D91507-FFCC-664D-8B69-D334BA16DF6E}"/>
              </a:ext>
            </a:extLst>
          </p:cNvPr>
          <p:cNvSpPr/>
          <p:nvPr/>
        </p:nvSpPr>
        <p:spPr>
          <a:xfrm>
            <a:off x="1500030" y="3201597"/>
            <a:ext cx="7346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363636"/>
                </a:solidFill>
              </a:rPr>
              <a:t>What is the general attitude toward male HPV vaccination? </a:t>
            </a:r>
          </a:p>
          <a:p>
            <a:r>
              <a:rPr lang="en-HK" sz="1800" dirty="0">
                <a:solidFill>
                  <a:srgbClr val="363636"/>
                </a:solidFill>
              </a:rPr>
              <a:t>(pro-/anti-/neutral)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0A69C-DB33-ED43-AF4A-47157ED0A75E}"/>
              </a:ext>
            </a:extLst>
          </p:cNvPr>
          <p:cNvSpPr/>
          <p:nvPr/>
        </p:nvSpPr>
        <p:spPr>
          <a:xfrm>
            <a:off x="1500030" y="4115756"/>
            <a:ext cx="6698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SzPts val="1800"/>
            </a:pPr>
            <a:r>
              <a:rPr lang="en-HK" sz="1800" dirty="0">
                <a:solidFill>
                  <a:srgbClr val="363636"/>
                </a:solidFill>
              </a:rPr>
              <a:t>What are the main arguments when discussing male HPV vaccination?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4EE44F7-A88C-D348-9AF9-5ADAB20E2BBB}"/>
              </a:ext>
            </a:extLst>
          </p:cNvPr>
          <p:cNvSpPr/>
          <p:nvPr/>
        </p:nvSpPr>
        <p:spPr>
          <a:xfrm>
            <a:off x="861971" y="4236150"/>
            <a:ext cx="510469" cy="350874"/>
          </a:xfrm>
          <a:prstGeom prst="roundRect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5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438450" y="1332250"/>
            <a:ext cx="8520600" cy="30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8" name="Google Shape;88;p17"/>
          <p:cNvGraphicFramePr/>
          <p:nvPr>
            <p:extLst>
              <p:ext uri="{D42A27DB-BD31-4B8C-83A1-F6EECF244321}">
                <p14:modId xmlns:p14="http://schemas.microsoft.com/office/powerpoint/2010/main" val="353936540"/>
              </p:ext>
            </p:extLst>
          </p:nvPr>
        </p:nvGraphicFramePr>
        <p:xfrm>
          <a:off x="438450" y="641750"/>
          <a:ext cx="8284035" cy="4355569"/>
        </p:xfrm>
        <a:graphic>
          <a:graphicData uri="http://schemas.openxmlformats.org/drawingml/2006/table">
            <a:tbl>
              <a:tblPr>
                <a:noFill/>
                <a:tableStyleId>{434A6536-3D50-452C-AE2C-5C7D34AA5160}</a:tableStyleId>
              </a:tblPr>
              <a:tblGrid>
                <a:gridCol w="2672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7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01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Extant Studies</a:t>
                      </a:r>
                      <a:endParaRPr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F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Data Source</a:t>
                      </a:r>
                      <a:endParaRPr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F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Method</a:t>
                      </a:r>
                      <a:endParaRPr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F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Research Focus</a:t>
                      </a:r>
                      <a:endParaRPr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F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6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Contents of Japanese Pro- and Anti-HPV Vaccination Websites: A Text Mining Analysis (2018)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Google &amp; Yahoo!. JAPAN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Texting Mining Analysis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Content comparison between pro-HPV vaccine injection websites and anti-HPV vaccine injection websites</a:t>
                      </a:r>
                      <a:endParaRPr sz="120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19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Readability Comparison of Pro- and Anti-HPV-Vaccination Online Messages in Japan (2017)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Google &amp; Yahoo!. JAPAN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Japanese Text Readability Measurement System (JTRMS)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ANOVA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Tukey’s test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Relationship between message claim and authors’ expertise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0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Mapping the Anti-vaccination Movement on Facebook (2017)</a:t>
                      </a:r>
                      <a:endParaRPr sz="120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Facebook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Social Network Analysis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Gender Modeling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Topic Modeling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Text Analysis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Anti-HPV vaccination movement: networked properties of anti-vaccination communities &amp; types of anti-vaccination discourses and social footprints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Mapping Information Exposure on Social Media to Explain Differences in HPV Vaccine Coverage in the United States (2017)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Twitter</a:t>
                      </a:r>
                      <a:endParaRPr sz="120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Supervised Machine Learning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Topic Modeling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Correlation between socioeconomic indicators and HPV vaccine-related information coverage</a:t>
                      </a:r>
                      <a:endParaRPr sz="1200" dirty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85202" marR="85202" marT="85202" marB="85202">
                    <a:lnL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3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677E3D1B-EC1E-B84E-B945-4561D4778018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96304-AA2C-6C42-AEAA-F649FB2EDAFC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D9C77E-4D3A-7B4F-9C9C-9E7007E4A497}"/>
              </a:ext>
            </a:extLst>
          </p:cNvPr>
          <p:cNvSpPr/>
          <p:nvPr/>
        </p:nvSpPr>
        <p:spPr>
          <a:xfrm>
            <a:off x="2505568" y="131077"/>
            <a:ext cx="4132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A6A6A6"/>
                </a:solidFill>
              </a:rPr>
              <a:t>PREVIOUS WORK REVIEW</a:t>
            </a:r>
          </a:p>
        </p:txBody>
      </p:sp>
    </p:spTree>
    <p:extLst>
      <p:ext uri="{BB962C8B-B14F-4D97-AF65-F5344CB8AC3E}">
        <p14:creationId xmlns:p14="http://schemas.microsoft.com/office/powerpoint/2010/main" val="129499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870006-BAA1-4A44-9C92-01736D3758D3}"/>
              </a:ext>
            </a:extLst>
          </p:cNvPr>
          <p:cNvSpPr/>
          <p:nvPr/>
        </p:nvSpPr>
        <p:spPr>
          <a:xfrm>
            <a:off x="491781" y="1785597"/>
            <a:ext cx="50064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b="1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Data Mining Process?</a:t>
            </a:r>
            <a:endParaRPr lang="en-US" sz="3600" b="1" dirty="0">
              <a:solidFill>
                <a:srgbClr val="3636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73DAA-CA0D-C14A-BBFC-2FEB6E247CE7}"/>
              </a:ext>
            </a:extLst>
          </p:cNvPr>
          <p:cNvSpPr/>
          <p:nvPr/>
        </p:nvSpPr>
        <p:spPr>
          <a:xfrm>
            <a:off x="461511" y="2745370"/>
            <a:ext cx="4990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i="1" dirty="0">
                <a:solidFill>
                  <a:srgbClr val="F9BF32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Bitter and Sweet Feeling!!!</a:t>
            </a:r>
            <a:endParaRPr lang="en-US" sz="3200" dirty="0">
              <a:solidFill>
                <a:srgbClr val="F9BF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71B96CC4-4BEC-8141-8143-4A59FB3B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766" y="1281739"/>
            <a:ext cx="2726152" cy="29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9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DA2FECC-6318-B141-BA40-1FD88AE9DE17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57577-7C43-A441-BCCB-86EE720B5C4D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38EC16-03F8-9E42-AFAC-C4295D44B269}"/>
              </a:ext>
            </a:extLst>
          </p:cNvPr>
          <p:cNvSpPr/>
          <p:nvPr/>
        </p:nvSpPr>
        <p:spPr>
          <a:xfrm>
            <a:off x="2813347" y="255385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rgbClr val="A6A6A6"/>
                </a:solidFill>
              </a:rPr>
              <a:t>DATA MINING PROCESS</a:t>
            </a:r>
            <a:endParaRPr lang="en-US" sz="2400" b="1" dirty="0">
              <a:solidFill>
                <a:srgbClr val="A6A6A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73E0B-3234-B946-9978-394ABCD8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61" y="1581346"/>
            <a:ext cx="1576445" cy="10490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9B2E50-81EE-AB42-9793-244B13F04DA7}"/>
              </a:ext>
            </a:extLst>
          </p:cNvPr>
          <p:cNvGrpSpPr/>
          <p:nvPr/>
        </p:nvGrpSpPr>
        <p:grpSpPr>
          <a:xfrm>
            <a:off x="466391" y="1192511"/>
            <a:ext cx="1937273" cy="380055"/>
            <a:chOff x="466391" y="1262457"/>
            <a:chExt cx="1937273" cy="380055"/>
          </a:xfrm>
        </p:grpSpPr>
        <p:pic>
          <p:nvPicPr>
            <p:cNvPr id="10" name="Graphic 9" descr="Tools">
              <a:extLst>
                <a:ext uri="{FF2B5EF4-FFF2-40B4-BE49-F238E27FC236}">
                  <a16:creationId xmlns:a16="http://schemas.microsoft.com/office/drawing/2014/main" id="{25076B12-B426-4949-9ED9-827AF4988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391" y="1282512"/>
              <a:ext cx="360000" cy="36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AB4DB-08B0-5A4F-921A-4BDAF28AB259}"/>
                </a:ext>
              </a:extLst>
            </p:cNvPr>
            <p:cNvSpPr/>
            <p:nvPr/>
          </p:nvSpPr>
          <p:spPr>
            <a:xfrm>
              <a:off x="898124" y="1262457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800" b="1" dirty="0">
                  <a:solidFill>
                    <a:srgbClr val="F9BF32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Data source</a:t>
              </a:r>
              <a:endParaRPr lang="en-US" sz="1800" b="1" dirty="0">
                <a:solidFill>
                  <a:srgbClr val="F9BF3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09A6EA5-4BA0-8145-A13C-F56DDD26A185}"/>
              </a:ext>
            </a:extLst>
          </p:cNvPr>
          <p:cNvSpPr/>
          <p:nvPr/>
        </p:nvSpPr>
        <p:spPr>
          <a:xfrm>
            <a:off x="389103" y="2604856"/>
            <a:ext cx="234695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HK" dirty="0"/>
              <a:t>American social news aggregation and discussion website</a:t>
            </a:r>
          </a:p>
          <a:p>
            <a:pPr marL="285750" indent="-285750">
              <a:buFont typeface="Wingdings" pitchFamily="2" charset="2"/>
              <a:buChar char="§"/>
            </a:pPr>
            <a:endParaRPr lang="en-HK" dirty="0"/>
          </a:p>
          <a:p>
            <a:pPr marL="285750" indent="-285750">
              <a:buFont typeface="Wingdings" pitchFamily="2" charset="2"/>
              <a:buChar char="§"/>
            </a:pPr>
            <a:r>
              <a:rPr lang="en-HK" dirty="0"/>
              <a:t>#3 most visited website in U.S. and #6 in the world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EFDC98-D844-5441-8E5D-A07B29EF637A}"/>
              </a:ext>
            </a:extLst>
          </p:cNvPr>
          <p:cNvGrpSpPr/>
          <p:nvPr/>
        </p:nvGrpSpPr>
        <p:grpSpPr>
          <a:xfrm>
            <a:off x="3568512" y="1192511"/>
            <a:ext cx="2032253" cy="646331"/>
            <a:chOff x="3568512" y="1192511"/>
            <a:chExt cx="2032253" cy="64633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474CC7-E5F1-CD4B-B53F-955D857235A0}"/>
                </a:ext>
              </a:extLst>
            </p:cNvPr>
            <p:cNvSpPr/>
            <p:nvPr/>
          </p:nvSpPr>
          <p:spPr>
            <a:xfrm>
              <a:off x="3928512" y="1192511"/>
              <a:ext cx="167225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1600" lvl="0">
                <a:buSzPts val="2000"/>
              </a:pPr>
              <a:r>
                <a:rPr lang="en-HK" sz="1800" b="1" dirty="0">
                  <a:solidFill>
                    <a:srgbClr val="F9BF3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Times New Roman"/>
                </a:rPr>
                <a:t>Data mining </a:t>
              </a:r>
            </a:p>
            <a:p>
              <a:pPr marL="101600" lvl="0">
                <a:buSzPts val="2000"/>
              </a:pPr>
              <a:r>
                <a:rPr lang="en-HK" sz="1800" b="1" dirty="0">
                  <a:solidFill>
                    <a:srgbClr val="F9BF3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Times New Roman"/>
                </a:rPr>
                <a:t>approaches</a:t>
              </a:r>
              <a:endParaRPr lang="en-HK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3" name="Graphic 22" descr="Tools">
              <a:extLst>
                <a:ext uri="{FF2B5EF4-FFF2-40B4-BE49-F238E27FC236}">
                  <a16:creationId xmlns:a16="http://schemas.microsoft.com/office/drawing/2014/main" id="{3B3F25DD-1A9F-E54D-B7BE-62066A281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68512" y="1267123"/>
              <a:ext cx="356400" cy="356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6A724C3-411A-824B-AD59-C071EE4A639E}"/>
              </a:ext>
            </a:extLst>
          </p:cNvPr>
          <p:cNvGrpSpPr/>
          <p:nvPr/>
        </p:nvGrpSpPr>
        <p:grpSpPr>
          <a:xfrm>
            <a:off x="3579081" y="2011896"/>
            <a:ext cx="2021684" cy="523220"/>
            <a:chOff x="3579081" y="2011896"/>
            <a:chExt cx="2021684" cy="523220"/>
          </a:xfrm>
        </p:grpSpPr>
        <p:pic>
          <p:nvPicPr>
            <p:cNvPr id="14" name="Graphic 13" descr="Worried Face with No Fill">
              <a:extLst>
                <a:ext uri="{FF2B5EF4-FFF2-40B4-BE49-F238E27FC236}">
                  <a16:creationId xmlns:a16="http://schemas.microsoft.com/office/drawing/2014/main" id="{C7FC095D-941C-B14D-ABB1-C62DE8934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79081" y="2069298"/>
              <a:ext cx="360000" cy="360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5C96DD-CBAC-2548-B5F5-369284871A3B}"/>
                </a:ext>
              </a:extLst>
            </p:cNvPr>
            <p:cNvSpPr/>
            <p:nvPr/>
          </p:nvSpPr>
          <p:spPr>
            <a:xfrm>
              <a:off x="4075257" y="2011896"/>
              <a:ext cx="15255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HK" dirty="0"/>
                <a:t>Failure case: </a:t>
              </a:r>
            </a:p>
            <a:p>
              <a:r>
                <a:rPr lang="en-HK" dirty="0"/>
                <a:t>web scraping 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20F579-725F-7B40-8FFB-DB1666D49D7B}"/>
              </a:ext>
            </a:extLst>
          </p:cNvPr>
          <p:cNvGrpSpPr/>
          <p:nvPr/>
        </p:nvGrpSpPr>
        <p:grpSpPr>
          <a:xfrm>
            <a:off x="3579081" y="2777828"/>
            <a:ext cx="2326418" cy="954107"/>
            <a:chOff x="3579081" y="2777828"/>
            <a:chExt cx="2326418" cy="95410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37DA7C-F016-6643-AE44-629BE49B5624}"/>
                </a:ext>
              </a:extLst>
            </p:cNvPr>
            <p:cNvSpPr/>
            <p:nvPr/>
          </p:nvSpPr>
          <p:spPr>
            <a:xfrm>
              <a:off x="4035726" y="2777828"/>
              <a:ext cx="186977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HK" dirty="0"/>
                <a:t>Successful story: </a:t>
              </a:r>
            </a:p>
            <a:p>
              <a:r>
                <a:rPr lang="en-HK" dirty="0"/>
                <a:t>API</a:t>
              </a:r>
            </a:p>
            <a:p>
              <a:r>
                <a:rPr lang="en-HK" dirty="0"/>
                <a:t>Title, URLs, number of comments, user id</a:t>
              </a:r>
            </a:p>
          </p:txBody>
        </p:sp>
        <p:pic>
          <p:nvPicPr>
            <p:cNvPr id="27" name="Graphic 26" descr="Grinning Face with No Fill">
              <a:extLst>
                <a:ext uri="{FF2B5EF4-FFF2-40B4-BE49-F238E27FC236}">
                  <a16:creationId xmlns:a16="http://schemas.microsoft.com/office/drawing/2014/main" id="{137779ED-CE40-AD4A-AAA5-3157ED5C3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79081" y="3015953"/>
              <a:ext cx="360000" cy="360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805793E-203A-F645-99E9-9EA4EA32F318}"/>
              </a:ext>
            </a:extLst>
          </p:cNvPr>
          <p:cNvGrpSpPr/>
          <p:nvPr/>
        </p:nvGrpSpPr>
        <p:grpSpPr>
          <a:xfrm>
            <a:off x="6416943" y="1192511"/>
            <a:ext cx="1598617" cy="380055"/>
            <a:chOff x="6416943" y="1262457"/>
            <a:chExt cx="1598617" cy="380055"/>
          </a:xfrm>
        </p:grpSpPr>
        <p:pic>
          <p:nvPicPr>
            <p:cNvPr id="16" name="Graphic 15" descr="Pencil">
              <a:extLst>
                <a:ext uri="{FF2B5EF4-FFF2-40B4-BE49-F238E27FC236}">
                  <a16:creationId xmlns:a16="http://schemas.microsoft.com/office/drawing/2014/main" id="{980FB254-245B-AC4C-930C-20004E931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16943" y="1282512"/>
              <a:ext cx="360000" cy="3600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586C849-DBDA-DB4E-B5D7-3A176B5ADED6}"/>
                </a:ext>
              </a:extLst>
            </p:cNvPr>
            <p:cNvSpPr/>
            <p:nvPr/>
          </p:nvSpPr>
          <p:spPr>
            <a:xfrm>
              <a:off x="6625436" y="1262457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1600">
                <a:buSzPts val="2000"/>
              </a:pPr>
              <a:r>
                <a:rPr lang="en-HK" sz="1800" b="1" dirty="0">
                  <a:solidFill>
                    <a:srgbClr val="F9BF3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Times New Roman"/>
                </a:rPr>
                <a:t>Keywords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E5D465B-8370-D543-8E59-01A96FD4C149}"/>
              </a:ext>
            </a:extLst>
          </p:cNvPr>
          <p:cNvSpPr/>
          <p:nvPr/>
        </p:nvSpPr>
        <p:spPr>
          <a:xfrm>
            <a:off x="6281583" y="1971811"/>
            <a:ext cx="2269666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{“Male HPV Vaccine” OR “Boy HPV Vaccine”} </a:t>
            </a:r>
          </a:p>
          <a:p>
            <a:pPr>
              <a:spcBef>
                <a:spcPts val="600"/>
              </a:spcBef>
            </a:pPr>
            <a:r>
              <a:rPr lang="en-US" dirty="0"/>
              <a:t> {“Female HPV Vaccine” OR “Girl  HPV Vaccine”}</a:t>
            </a: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96BD87DF-B6E6-9245-9452-2250645A29AE}"/>
              </a:ext>
            </a:extLst>
          </p:cNvPr>
          <p:cNvSpPr/>
          <p:nvPr/>
        </p:nvSpPr>
        <p:spPr>
          <a:xfrm flipH="1">
            <a:off x="0" y="3338075"/>
            <a:ext cx="9144000" cy="1826691"/>
          </a:xfrm>
          <a:prstGeom prst="rtTriangl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BF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2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DA2FECC-6318-B141-BA40-1FD88AE9DE17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57577-7C43-A441-BCCB-86EE720B5C4D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38EC16-03F8-9E42-AFAC-C4295D44B269}"/>
              </a:ext>
            </a:extLst>
          </p:cNvPr>
          <p:cNvSpPr/>
          <p:nvPr/>
        </p:nvSpPr>
        <p:spPr>
          <a:xfrm>
            <a:off x="2813347" y="255385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rgbClr val="A6A6A6"/>
                </a:solidFill>
              </a:rPr>
              <a:t>DATA MINING PROCESS</a:t>
            </a:r>
            <a:endParaRPr lang="en-US" sz="2400" b="1" dirty="0">
              <a:solidFill>
                <a:srgbClr val="A6A6A6"/>
              </a:solidFill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96BD87DF-B6E6-9245-9452-2250645A29AE}"/>
              </a:ext>
            </a:extLst>
          </p:cNvPr>
          <p:cNvSpPr/>
          <p:nvPr/>
        </p:nvSpPr>
        <p:spPr>
          <a:xfrm flipH="1">
            <a:off x="0" y="3338075"/>
            <a:ext cx="9144000" cy="1826691"/>
          </a:xfrm>
          <a:prstGeom prst="rtTriangl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BF32"/>
              </a:solidFill>
            </a:endParaRPr>
          </a:p>
        </p:txBody>
      </p:sp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654615F-E52A-C74E-BEAA-9BC913DE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717050"/>
            <a:ext cx="7867650" cy="428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10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A236927-B10C-254D-A049-BC7D3C916373}"/>
              </a:ext>
            </a:extLst>
          </p:cNvPr>
          <p:cNvSpPr/>
          <p:nvPr/>
        </p:nvSpPr>
        <p:spPr>
          <a:xfrm>
            <a:off x="-180975" y="-276225"/>
            <a:ext cx="781050" cy="781050"/>
          </a:xfrm>
          <a:prstGeom prst="ellipse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820F2-391E-FF4B-A074-036DD5B9DB37}"/>
              </a:ext>
            </a:extLst>
          </p:cNvPr>
          <p:cNvSpPr txBox="1"/>
          <p:nvPr/>
        </p:nvSpPr>
        <p:spPr>
          <a:xfrm>
            <a:off x="36550" y="-480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AE2D5-7FD1-414B-B17C-980C75A05B32}"/>
              </a:ext>
            </a:extLst>
          </p:cNvPr>
          <p:cNvSpPr txBox="1"/>
          <p:nvPr/>
        </p:nvSpPr>
        <p:spPr>
          <a:xfrm>
            <a:off x="3230927" y="176953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6A6A6"/>
                </a:solidFill>
              </a:rPr>
              <a:t>DATA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11CA23-1E70-AD48-B52F-555124654079}"/>
              </a:ext>
            </a:extLst>
          </p:cNvPr>
          <p:cNvSpPr/>
          <p:nvPr/>
        </p:nvSpPr>
        <p:spPr>
          <a:xfrm>
            <a:off x="564259" y="999460"/>
            <a:ext cx="2645402" cy="3944680"/>
          </a:xfrm>
          <a:prstGeom prst="rect">
            <a:avLst/>
          </a:prstGeom>
          <a:solidFill>
            <a:srgbClr val="F9B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D24E9-5FC2-444C-879A-EFB5CBB18B8B}"/>
              </a:ext>
            </a:extLst>
          </p:cNvPr>
          <p:cNvSpPr/>
          <p:nvPr/>
        </p:nvSpPr>
        <p:spPr>
          <a:xfrm>
            <a:off x="935263" y="1153915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b="1" dirty="0">
                <a:solidFill>
                  <a:schemeClr val="bg1"/>
                </a:solidFill>
              </a:rPr>
              <a:t>Data Cleaning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E85407-EE61-1C42-9CE3-1CB5BA8935F5}"/>
              </a:ext>
            </a:extLst>
          </p:cNvPr>
          <p:cNvSpPr/>
          <p:nvPr/>
        </p:nvSpPr>
        <p:spPr>
          <a:xfrm>
            <a:off x="733327" y="1793379"/>
            <a:ext cx="228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600"/>
              </a:spcBef>
              <a:buSzPts val="1800"/>
              <a:buFont typeface="Wingdings" pitchFamily="2" charset="2"/>
              <a:buChar char="§"/>
            </a:pPr>
            <a:r>
              <a:rPr lang="en-HK" sz="1600" dirty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“space”, “punctuation”, “non-English characters”</a:t>
            </a:r>
          </a:p>
          <a:p>
            <a:pPr marL="285750" lvl="0" indent="-285750">
              <a:spcBef>
                <a:spcPts val="600"/>
              </a:spcBef>
              <a:buSzPts val="1800"/>
              <a:buFont typeface="Wingdings" pitchFamily="2" charset="2"/>
              <a:buChar char="§"/>
            </a:pPr>
            <a:r>
              <a:rPr lang="en-HK" sz="1600" dirty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Lowercase, </a:t>
            </a:r>
            <a:r>
              <a:rPr lang="en-HK" sz="16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lemmatization</a:t>
            </a:r>
          </a:p>
          <a:p>
            <a:pPr marL="285750" lvl="0" indent="-285750">
              <a:spcBef>
                <a:spcPts val="600"/>
              </a:spcBef>
              <a:buSzPts val="1800"/>
              <a:buFont typeface="Wingdings" pitchFamily="2" charset="2"/>
              <a:buChar char="§"/>
            </a:pPr>
            <a:r>
              <a:rPr lang="en-US" sz="16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Remove </a:t>
            </a:r>
            <a:r>
              <a:rPr lang="en-HK" sz="1600" dirty="0" err="1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stopwords</a:t>
            </a:r>
            <a:r>
              <a:rPr lang="en-HK" sz="16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and specific words (“deleted” and “removed”)</a:t>
            </a:r>
          </a:p>
          <a:p>
            <a:pPr marL="285750" lvl="0" indent="-285750">
              <a:spcBef>
                <a:spcPts val="600"/>
              </a:spcBef>
              <a:buSzPts val="1800"/>
              <a:buFont typeface="Wingdings" pitchFamily="2" charset="2"/>
              <a:buChar char="§"/>
            </a:pPr>
            <a:r>
              <a:rPr lang="en-HK" sz="16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Make bigrams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14EA08-1D46-904C-BA62-D34EC65DD4C0}"/>
              </a:ext>
            </a:extLst>
          </p:cNvPr>
          <p:cNvSpPr/>
          <p:nvPr/>
        </p:nvSpPr>
        <p:spPr>
          <a:xfrm>
            <a:off x="3417063" y="999460"/>
            <a:ext cx="2645402" cy="1934240"/>
          </a:xfrm>
          <a:prstGeom prst="rect">
            <a:avLst/>
          </a:prstGeom>
          <a:solidFill>
            <a:srgbClr val="F9BF3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E8ABC5-2FE6-3040-A385-2B1AA0A18178}"/>
              </a:ext>
            </a:extLst>
          </p:cNvPr>
          <p:cNvSpPr/>
          <p:nvPr/>
        </p:nvSpPr>
        <p:spPr>
          <a:xfrm>
            <a:off x="6269867" y="999460"/>
            <a:ext cx="2645402" cy="3944680"/>
          </a:xfrm>
          <a:prstGeom prst="rect">
            <a:avLst/>
          </a:prstGeom>
          <a:solidFill>
            <a:srgbClr val="F9BF32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CCB527-FBA9-C145-8DE3-936A88DDF140}"/>
              </a:ext>
            </a:extLst>
          </p:cNvPr>
          <p:cNvSpPr/>
          <p:nvPr/>
        </p:nvSpPr>
        <p:spPr>
          <a:xfrm>
            <a:off x="3539787" y="1153915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Data Pro-processing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5FE3C-CD47-4649-8653-C8C87EA035B1}"/>
              </a:ext>
            </a:extLst>
          </p:cNvPr>
          <p:cNvSpPr/>
          <p:nvPr/>
        </p:nvSpPr>
        <p:spPr>
          <a:xfrm>
            <a:off x="3775161" y="1793379"/>
            <a:ext cx="192920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SzPts val="1800"/>
              <a:buFont typeface="Wingdings" pitchFamily="2" charset="2"/>
              <a:buChar char="§"/>
            </a:pPr>
            <a:r>
              <a:rPr lang="en-HK" sz="16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Create dictionary </a:t>
            </a:r>
          </a:p>
          <a:p>
            <a:pPr lvl="0">
              <a:spcBef>
                <a:spcPts val="600"/>
              </a:spcBef>
              <a:buSzPts val="1800"/>
              <a:buFont typeface="Wingdings" pitchFamily="2" charset="2"/>
              <a:buChar char="§"/>
            </a:pPr>
            <a:r>
              <a:rPr lang="en-HK" sz="16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Create corpus</a:t>
            </a:r>
          </a:p>
          <a:p>
            <a:pPr lvl="0">
              <a:spcBef>
                <a:spcPts val="600"/>
              </a:spcBef>
              <a:buSzPts val="1800"/>
              <a:buFont typeface="Wingdings" pitchFamily="2" charset="2"/>
              <a:buChar char="§"/>
            </a:pPr>
            <a:r>
              <a:rPr lang="en-HK" sz="1600" dirty="0">
                <a:solidFill>
                  <a:srgbClr val="363636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Create TDF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78DFC9-090E-E34D-AE97-1CB1D68AB4D3}"/>
              </a:ext>
            </a:extLst>
          </p:cNvPr>
          <p:cNvSpPr/>
          <p:nvPr/>
        </p:nvSpPr>
        <p:spPr>
          <a:xfrm>
            <a:off x="6647923" y="1153915"/>
            <a:ext cx="2077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HK" sz="1800" b="1" dirty="0">
                <a:solidFill>
                  <a:schemeClr val="bg1"/>
                </a:solidFill>
              </a:rPr>
              <a:t>Topic </a:t>
            </a:r>
            <a:r>
              <a:rPr lang="en-HK" sz="1800" b="1" dirty="0" err="1">
                <a:solidFill>
                  <a:schemeClr val="bg1"/>
                </a:solidFill>
              </a:rPr>
              <a:t>modeling</a:t>
            </a:r>
            <a:r>
              <a:rPr lang="en-HK" sz="1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78DFC9-090E-E34D-AE97-1CB1D68AB4D3}"/>
              </a:ext>
            </a:extLst>
          </p:cNvPr>
          <p:cNvSpPr/>
          <p:nvPr/>
        </p:nvSpPr>
        <p:spPr>
          <a:xfrm>
            <a:off x="6647923" y="1793379"/>
            <a:ext cx="2077294" cy="2785378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600"/>
              </a:spcBef>
              <a:buSzPts val="1800"/>
              <a:buFont typeface="Wingdings" pitchFamily="2" charset="2"/>
              <a:buChar char="§"/>
            </a:pPr>
            <a:r>
              <a:rPr lang="en-HK" sz="1600" dirty="0">
                <a:solidFill>
                  <a:srgbClr val="363636"/>
                </a:solidFill>
              </a:rPr>
              <a:t>Build LDA model: </a:t>
            </a:r>
            <a:r>
              <a:rPr lang="en-HK" sz="1600" dirty="0" err="1">
                <a:solidFill>
                  <a:srgbClr val="363636"/>
                </a:solidFill>
              </a:rPr>
              <a:t>Gensim</a:t>
            </a:r>
            <a:r>
              <a:rPr lang="en-HK" sz="1600" dirty="0">
                <a:solidFill>
                  <a:srgbClr val="363636"/>
                </a:solidFill>
              </a:rPr>
              <a:t> and Mallet</a:t>
            </a:r>
          </a:p>
          <a:p>
            <a:pPr lvl="0">
              <a:spcBef>
                <a:spcPts val="600"/>
              </a:spcBef>
              <a:buSzPts val="1800"/>
              <a:buFont typeface="Wingdings" pitchFamily="2" charset="2"/>
              <a:buChar char="§"/>
            </a:pPr>
            <a:r>
              <a:rPr lang="en-HK" sz="1600" dirty="0">
                <a:solidFill>
                  <a:srgbClr val="363636"/>
                </a:solidFill>
              </a:rPr>
              <a:t>Validate the number of topics : Calculate coherence score </a:t>
            </a:r>
          </a:p>
          <a:p>
            <a:pPr lvl="0">
              <a:spcBef>
                <a:spcPts val="600"/>
              </a:spcBef>
              <a:buSzPts val="1800"/>
              <a:buFont typeface="Wingdings" pitchFamily="2" charset="2"/>
              <a:buChar char="§"/>
            </a:pPr>
            <a:r>
              <a:rPr lang="en-HK" sz="1600" dirty="0">
                <a:solidFill>
                  <a:srgbClr val="363636"/>
                </a:solidFill>
              </a:rPr>
              <a:t>Select optimal topics </a:t>
            </a:r>
          </a:p>
          <a:p>
            <a:pPr lvl="0">
              <a:spcBef>
                <a:spcPts val="600"/>
              </a:spcBef>
              <a:buSzPts val="1800"/>
              <a:buFont typeface="Wingdings" pitchFamily="2" charset="2"/>
              <a:buChar char="§"/>
            </a:pPr>
            <a:r>
              <a:rPr lang="en-HK" sz="1600" dirty="0">
                <a:solidFill>
                  <a:srgbClr val="363636"/>
                </a:solidFill>
              </a:rPr>
              <a:t>Interpret and label topics: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CC4974-DB0A-3F41-8762-1656DFA99B09}"/>
              </a:ext>
            </a:extLst>
          </p:cNvPr>
          <p:cNvSpPr/>
          <p:nvPr/>
        </p:nvSpPr>
        <p:spPr>
          <a:xfrm>
            <a:off x="3414498" y="3088155"/>
            <a:ext cx="2645402" cy="1855985"/>
          </a:xfrm>
          <a:prstGeom prst="rect">
            <a:avLst/>
          </a:prstGeom>
          <a:solidFill>
            <a:srgbClr val="F9BF32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Google Shape;112;p21">
            <a:extLst>
              <a:ext uri="{FF2B5EF4-FFF2-40B4-BE49-F238E27FC236}">
                <a16:creationId xmlns:a16="http://schemas.microsoft.com/office/drawing/2014/main" id="{E7F2628B-9CAE-7647-A280-FD1C091998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787" y="3340700"/>
            <a:ext cx="2375167" cy="1350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025626"/>
      </p:ext>
    </p:extLst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1195</Words>
  <Application>Microsoft Macintosh PowerPoint</Application>
  <PresentationFormat>On-screen Show (16:9)</PresentationFormat>
  <Paragraphs>149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Wingdings</vt:lpstr>
      <vt:lpstr>Playfair Display</vt:lpstr>
      <vt:lpstr>Oswald</vt:lpstr>
      <vt:lpstr>Montserrat</vt:lpstr>
      <vt:lpstr>Times New Roman</vt:lpstr>
      <vt:lpstr>Pop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Online Discussion on Male HPV Vaccination</dc:title>
  <cp:lastModifiedBy>Youzhen SU</cp:lastModifiedBy>
  <cp:revision>19</cp:revision>
  <dcterms:modified xsi:type="dcterms:W3CDTF">2018-11-28T08:15:44Z</dcterms:modified>
</cp:coreProperties>
</file>